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93" r:id="rId3"/>
    <p:sldId id="294" r:id="rId4"/>
    <p:sldId id="295" r:id="rId5"/>
    <p:sldId id="296" r:id="rId6"/>
    <p:sldId id="297" r:id="rId7"/>
    <p:sldId id="298" r:id="rId8"/>
    <p:sldId id="299" r:id="rId9"/>
    <p:sldId id="300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78181F-149C-47E1-9A00-052DD880B894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9565C5-09AF-4647-8682-5D4A00C67BC0}">
      <dgm:prSet phldrT="[Text]"/>
      <dgm:spPr/>
      <dgm:t>
        <a:bodyPr/>
        <a:lstStyle/>
        <a:p>
          <a:r>
            <a:rPr lang="en-US" dirty="0" smtClean="0"/>
            <a:t>More Data Produced</a:t>
          </a:r>
          <a:endParaRPr lang="en-US" dirty="0"/>
        </a:p>
      </dgm:t>
    </dgm:pt>
    <dgm:pt modelId="{D3656274-42D7-4986-A2F0-52B28CA6B50B}" type="parTrans" cxnId="{AC7FBE21-D9C0-4FFE-A2DF-B3203EC68F90}">
      <dgm:prSet/>
      <dgm:spPr/>
      <dgm:t>
        <a:bodyPr/>
        <a:lstStyle/>
        <a:p>
          <a:endParaRPr lang="en-US"/>
        </a:p>
      </dgm:t>
    </dgm:pt>
    <dgm:pt modelId="{7B6B6611-0514-4687-82CF-F96307343526}" type="sibTrans" cxnId="{AC7FBE21-D9C0-4FFE-A2DF-B3203EC68F90}">
      <dgm:prSet/>
      <dgm:spPr/>
      <dgm:t>
        <a:bodyPr/>
        <a:lstStyle/>
        <a:p>
          <a:endParaRPr lang="en-US"/>
        </a:p>
      </dgm:t>
    </dgm:pt>
    <dgm:pt modelId="{C2BFA07A-6546-41E9-A776-1334B83F1A80}">
      <dgm:prSet phldrT="[Text]"/>
      <dgm:spPr/>
      <dgm:t>
        <a:bodyPr/>
        <a:lstStyle/>
        <a:p>
          <a:r>
            <a:rPr lang="en-US" dirty="0" smtClean="0"/>
            <a:t>More data stored</a:t>
          </a:r>
          <a:endParaRPr lang="en-US" dirty="0"/>
        </a:p>
      </dgm:t>
    </dgm:pt>
    <dgm:pt modelId="{4EA11E20-88AC-4817-8A28-A7CCC4F4A182}" type="parTrans" cxnId="{244B8602-72D7-4874-8C9C-7469C5D05F23}">
      <dgm:prSet/>
      <dgm:spPr/>
      <dgm:t>
        <a:bodyPr/>
        <a:lstStyle/>
        <a:p>
          <a:endParaRPr lang="en-US"/>
        </a:p>
      </dgm:t>
    </dgm:pt>
    <dgm:pt modelId="{7CB7C184-E8E3-4A0E-8C10-8887C6C8DD1C}" type="sibTrans" cxnId="{244B8602-72D7-4874-8C9C-7469C5D05F23}">
      <dgm:prSet/>
      <dgm:spPr/>
      <dgm:t>
        <a:bodyPr/>
        <a:lstStyle/>
        <a:p>
          <a:endParaRPr lang="en-US"/>
        </a:p>
      </dgm:t>
    </dgm:pt>
    <dgm:pt modelId="{CC3C73DA-937F-4F3D-8A4C-5688F37E3211}">
      <dgm:prSet phldrT="[Text]"/>
      <dgm:spPr/>
      <dgm:t>
        <a:bodyPr/>
        <a:lstStyle/>
        <a:p>
          <a:r>
            <a:rPr lang="en-US" dirty="0" smtClean="0"/>
            <a:t>More data analyzed</a:t>
          </a:r>
          <a:endParaRPr lang="en-US" dirty="0"/>
        </a:p>
      </dgm:t>
    </dgm:pt>
    <dgm:pt modelId="{B598A16C-8801-4826-8919-54F71EAEB4E9}" type="parTrans" cxnId="{D34C1F82-69EA-4CF5-B513-EF7CD35D661E}">
      <dgm:prSet/>
      <dgm:spPr/>
      <dgm:t>
        <a:bodyPr/>
        <a:lstStyle/>
        <a:p>
          <a:endParaRPr lang="en-US"/>
        </a:p>
      </dgm:t>
    </dgm:pt>
    <dgm:pt modelId="{0D043758-386B-4DD7-A08A-9423AC8CC5D7}" type="sibTrans" cxnId="{D34C1F82-69EA-4CF5-B513-EF7CD35D661E}">
      <dgm:prSet/>
      <dgm:spPr/>
      <dgm:t>
        <a:bodyPr/>
        <a:lstStyle/>
        <a:p>
          <a:endParaRPr lang="en-US"/>
        </a:p>
      </dgm:t>
    </dgm:pt>
    <dgm:pt modelId="{D94D7075-99AD-408D-B836-FF12753295E5}">
      <dgm:prSet phldrT="[Text]"/>
      <dgm:spPr/>
      <dgm:t>
        <a:bodyPr/>
        <a:lstStyle/>
        <a:p>
          <a:r>
            <a:rPr lang="en-US" dirty="0" smtClean="0"/>
            <a:t>Better Predictions</a:t>
          </a:r>
          <a:endParaRPr lang="en-US" dirty="0"/>
        </a:p>
      </dgm:t>
    </dgm:pt>
    <dgm:pt modelId="{CC83AED2-ADBE-4D1A-B152-1C2DD9299982}" type="parTrans" cxnId="{8E90707B-D3E5-4221-A4F1-D084AE24B0A9}">
      <dgm:prSet/>
      <dgm:spPr/>
      <dgm:t>
        <a:bodyPr/>
        <a:lstStyle/>
        <a:p>
          <a:endParaRPr lang="en-US"/>
        </a:p>
      </dgm:t>
    </dgm:pt>
    <dgm:pt modelId="{D9686CB3-69BB-47BA-8C98-43FA0EBB8DE9}" type="sibTrans" cxnId="{8E90707B-D3E5-4221-A4F1-D084AE24B0A9}">
      <dgm:prSet/>
      <dgm:spPr/>
      <dgm:t>
        <a:bodyPr/>
        <a:lstStyle/>
        <a:p>
          <a:endParaRPr lang="en-US"/>
        </a:p>
      </dgm:t>
    </dgm:pt>
    <dgm:pt modelId="{BAC7FD61-BD04-443F-BEC8-2F8CEF2AADC3}">
      <dgm:prSet phldrT="[Text]"/>
      <dgm:spPr/>
      <dgm:t>
        <a:bodyPr/>
        <a:lstStyle/>
        <a:p>
          <a:r>
            <a:rPr lang="en-US" dirty="0" smtClean="0"/>
            <a:t>Steady growth of analysis</a:t>
          </a:r>
          <a:endParaRPr lang="en-US" dirty="0"/>
        </a:p>
      </dgm:t>
    </dgm:pt>
    <dgm:pt modelId="{D69AEC25-F97B-4A39-BD22-A1409486CCCD}" type="parTrans" cxnId="{9B207D0E-054C-4B05-A58C-DD7440F07586}">
      <dgm:prSet/>
      <dgm:spPr/>
      <dgm:t>
        <a:bodyPr/>
        <a:lstStyle/>
        <a:p>
          <a:endParaRPr lang="en-US"/>
        </a:p>
      </dgm:t>
    </dgm:pt>
    <dgm:pt modelId="{75955B0C-3E27-4D3B-B760-50D20D114B78}" type="sibTrans" cxnId="{9B207D0E-054C-4B05-A58C-DD7440F07586}">
      <dgm:prSet/>
      <dgm:spPr/>
      <dgm:t>
        <a:bodyPr/>
        <a:lstStyle/>
        <a:p>
          <a:endParaRPr lang="en-US"/>
        </a:p>
      </dgm:t>
    </dgm:pt>
    <dgm:pt modelId="{02549EE4-5F3D-48CE-B5FB-45C809E533D5}" type="pres">
      <dgm:prSet presAssocID="{7178181F-149C-47E1-9A00-052DD880B894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7334B2-8031-4B31-BFEF-7A5961FED718}" type="pres">
      <dgm:prSet presAssocID="{879565C5-09AF-4647-8682-5D4A00C67BC0}" presName="dummy" presStyleCnt="0"/>
      <dgm:spPr/>
    </dgm:pt>
    <dgm:pt modelId="{7F94CD22-115D-4BD5-BA92-354BBB931821}" type="pres">
      <dgm:prSet presAssocID="{879565C5-09AF-4647-8682-5D4A00C67BC0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8FF101-EA25-4831-A3B3-124C64033F02}" type="pres">
      <dgm:prSet presAssocID="{7B6B6611-0514-4687-82CF-F96307343526}" presName="sibTrans" presStyleLbl="node1" presStyleIdx="0" presStyleCnt="5"/>
      <dgm:spPr/>
      <dgm:t>
        <a:bodyPr/>
        <a:lstStyle/>
        <a:p>
          <a:endParaRPr lang="en-US"/>
        </a:p>
      </dgm:t>
    </dgm:pt>
    <dgm:pt modelId="{3029B067-4505-49FA-9396-2823B2FC7821}" type="pres">
      <dgm:prSet presAssocID="{C2BFA07A-6546-41E9-A776-1334B83F1A80}" presName="dummy" presStyleCnt="0"/>
      <dgm:spPr/>
    </dgm:pt>
    <dgm:pt modelId="{1E3BBA0B-AEFB-46CE-A4F5-7C966123FCEE}" type="pres">
      <dgm:prSet presAssocID="{C2BFA07A-6546-41E9-A776-1334B83F1A80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9B221C-EC14-4321-8F8D-853F02EB7C1F}" type="pres">
      <dgm:prSet presAssocID="{7CB7C184-E8E3-4A0E-8C10-8887C6C8DD1C}" presName="sibTrans" presStyleLbl="node1" presStyleIdx="1" presStyleCnt="5"/>
      <dgm:spPr/>
      <dgm:t>
        <a:bodyPr/>
        <a:lstStyle/>
        <a:p>
          <a:endParaRPr lang="en-US"/>
        </a:p>
      </dgm:t>
    </dgm:pt>
    <dgm:pt modelId="{2B54A517-3F72-4F33-A289-CBECB4E9BC83}" type="pres">
      <dgm:prSet presAssocID="{CC3C73DA-937F-4F3D-8A4C-5688F37E3211}" presName="dummy" presStyleCnt="0"/>
      <dgm:spPr/>
    </dgm:pt>
    <dgm:pt modelId="{D6BE2F6F-C2C4-463F-80B5-7368EC30FDFB}" type="pres">
      <dgm:prSet presAssocID="{CC3C73DA-937F-4F3D-8A4C-5688F37E3211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EF7F77-1B6C-44C1-890C-7383AC7F203A}" type="pres">
      <dgm:prSet presAssocID="{0D043758-386B-4DD7-A08A-9423AC8CC5D7}" presName="sibTrans" presStyleLbl="node1" presStyleIdx="2" presStyleCnt="5"/>
      <dgm:spPr/>
      <dgm:t>
        <a:bodyPr/>
        <a:lstStyle/>
        <a:p>
          <a:endParaRPr lang="en-US"/>
        </a:p>
      </dgm:t>
    </dgm:pt>
    <dgm:pt modelId="{2C52937E-28A5-4DF7-9077-2E633E442174}" type="pres">
      <dgm:prSet presAssocID="{D94D7075-99AD-408D-B836-FF12753295E5}" presName="dummy" presStyleCnt="0"/>
      <dgm:spPr/>
    </dgm:pt>
    <dgm:pt modelId="{A54FF5F9-3026-4196-BB1C-0DB733089F8E}" type="pres">
      <dgm:prSet presAssocID="{D94D7075-99AD-408D-B836-FF12753295E5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0DBBC3-0806-44FA-8AF4-1FD352C68E43}" type="pres">
      <dgm:prSet presAssocID="{D9686CB3-69BB-47BA-8C98-43FA0EBB8DE9}" presName="sibTrans" presStyleLbl="node1" presStyleIdx="3" presStyleCnt="5"/>
      <dgm:spPr/>
      <dgm:t>
        <a:bodyPr/>
        <a:lstStyle/>
        <a:p>
          <a:endParaRPr lang="en-US"/>
        </a:p>
      </dgm:t>
    </dgm:pt>
    <dgm:pt modelId="{9C8F61F6-C08B-4E9D-8572-E2EA8FDA8266}" type="pres">
      <dgm:prSet presAssocID="{BAC7FD61-BD04-443F-BEC8-2F8CEF2AADC3}" presName="dummy" presStyleCnt="0"/>
      <dgm:spPr/>
    </dgm:pt>
    <dgm:pt modelId="{A9520495-23FC-47CF-9494-D3DD9755B769}" type="pres">
      <dgm:prSet presAssocID="{BAC7FD61-BD04-443F-BEC8-2F8CEF2AADC3}" presName="node" presStyleLbl="revTx" presStyleIdx="4" presStyleCnt="5" custScaleX="17939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24521C-7D62-48D6-83C9-D96BF24AFA99}" type="pres">
      <dgm:prSet presAssocID="{75955B0C-3E27-4D3B-B760-50D20D114B78}" presName="sibTrans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AB9F860F-1929-4A11-A2AD-A793111CBEC8}" type="presOf" srcId="{7B6B6611-0514-4687-82CF-F96307343526}" destId="{CA8FF101-EA25-4831-A3B3-124C64033F02}" srcOrd="0" destOrd="0" presId="urn:microsoft.com/office/officeart/2005/8/layout/cycle1"/>
    <dgm:cxn modelId="{244B8602-72D7-4874-8C9C-7469C5D05F23}" srcId="{7178181F-149C-47E1-9A00-052DD880B894}" destId="{C2BFA07A-6546-41E9-A776-1334B83F1A80}" srcOrd="1" destOrd="0" parTransId="{4EA11E20-88AC-4817-8A28-A7CCC4F4A182}" sibTransId="{7CB7C184-E8E3-4A0E-8C10-8887C6C8DD1C}"/>
    <dgm:cxn modelId="{70641825-726B-4FA8-8346-1598AB23FE85}" type="presOf" srcId="{7CB7C184-E8E3-4A0E-8C10-8887C6C8DD1C}" destId="{989B221C-EC14-4321-8F8D-853F02EB7C1F}" srcOrd="0" destOrd="0" presId="urn:microsoft.com/office/officeart/2005/8/layout/cycle1"/>
    <dgm:cxn modelId="{6F3EE828-1C0F-4CF7-B0C7-3901F1CF6B88}" type="presOf" srcId="{D9686CB3-69BB-47BA-8C98-43FA0EBB8DE9}" destId="{400DBBC3-0806-44FA-8AF4-1FD352C68E43}" srcOrd="0" destOrd="0" presId="urn:microsoft.com/office/officeart/2005/8/layout/cycle1"/>
    <dgm:cxn modelId="{72E5E3F8-7C68-46A6-82F7-FD6491950A1F}" type="presOf" srcId="{0D043758-386B-4DD7-A08A-9423AC8CC5D7}" destId="{D5EF7F77-1B6C-44C1-890C-7383AC7F203A}" srcOrd="0" destOrd="0" presId="urn:microsoft.com/office/officeart/2005/8/layout/cycle1"/>
    <dgm:cxn modelId="{D34C1F82-69EA-4CF5-B513-EF7CD35D661E}" srcId="{7178181F-149C-47E1-9A00-052DD880B894}" destId="{CC3C73DA-937F-4F3D-8A4C-5688F37E3211}" srcOrd="2" destOrd="0" parTransId="{B598A16C-8801-4826-8919-54F71EAEB4E9}" sibTransId="{0D043758-386B-4DD7-A08A-9423AC8CC5D7}"/>
    <dgm:cxn modelId="{688CFC43-4185-43BF-9DEE-2CB756758C02}" type="presOf" srcId="{BAC7FD61-BD04-443F-BEC8-2F8CEF2AADC3}" destId="{A9520495-23FC-47CF-9494-D3DD9755B769}" srcOrd="0" destOrd="0" presId="urn:microsoft.com/office/officeart/2005/8/layout/cycle1"/>
    <dgm:cxn modelId="{6C06E5A3-6F81-49B2-942B-A9628A1661B7}" type="presOf" srcId="{75955B0C-3E27-4D3B-B760-50D20D114B78}" destId="{2124521C-7D62-48D6-83C9-D96BF24AFA99}" srcOrd="0" destOrd="0" presId="urn:microsoft.com/office/officeart/2005/8/layout/cycle1"/>
    <dgm:cxn modelId="{8E90707B-D3E5-4221-A4F1-D084AE24B0A9}" srcId="{7178181F-149C-47E1-9A00-052DD880B894}" destId="{D94D7075-99AD-408D-B836-FF12753295E5}" srcOrd="3" destOrd="0" parTransId="{CC83AED2-ADBE-4D1A-B152-1C2DD9299982}" sibTransId="{D9686CB3-69BB-47BA-8C98-43FA0EBB8DE9}"/>
    <dgm:cxn modelId="{CE93B39C-7EDC-4077-93EB-D03E8D4B1A69}" type="presOf" srcId="{C2BFA07A-6546-41E9-A776-1334B83F1A80}" destId="{1E3BBA0B-AEFB-46CE-A4F5-7C966123FCEE}" srcOrd="0" destOrd="0" presId="urn:microsoft.com/office/officeart/2005/8/layout/cycle1"/>
    <dgm:cxn modelId="{9B207D0E-054C-4B05-A58C-DD7440F07586}" srcId="{7178181F-149C-47E1-9A00-052DD880B894}" destId="{BAC7FD61-BD04-443F-BEC8-2F8CEF2AADC3}" srcOrd="4" destOrd="0" parTransId="{D69AEC25-F97B-4A39-BD22-A1409486CCCD}" sibTransId="{75955B0C-3E27-4D3B-B760-50D20D114B78}"/>
    <dgm:cxn modelId="{AC7FBE21-D9C0-4FFE-A2DF-B3203EC68F90}" srcId="{7178181F-149C-47E1-9A00-052DD880B894}" destId="{879565C5-09AF-4647-8682-5D4A00C67BC0}" srcOrd="0" destOrd="0" parTransId="{D3656274-42D7-4986-A2F0-52B28CA6B50B}" sibTransId="{7B6B6611-0514-4687-82CF-F96307343526}"/>
    <dgm:cxn modelId="{FED01546-CCB6-458D-84A6-2F9AD33C96E8}" type="presOf" srcId="{D94D7075-99AD-408D-B836-FF12753295E5}" destId="{A54FF5F9-3026-4196-BB1C-0DB733089F8E}" srcOrd="0" destOrd="0" presId="urn:microsoft.com/office/officeart/2005/8/layout/cycle1"/>
    <dgm:cxn modelId="{3932F22B-D538-4635-97D1-4CF60E6ECF13}" type="presOf" srcId="{7178181F-149C-47E1-9A00-052DD880B894}" destId="{02549EE4-5F3D-48CE-B5FB-45C809E533D5}" srcOrd="0" destOrd="0" presId="urn:microsoft.com/office/officeart/2005/8/layout/cycle1"/>
    <dgm:cxn modelId="{F21312A7-7517-4E54-AE41-87B8F80083EB}" type="presOf" srcId="{CC3C73DA-937F-4F3D-8A4C-5688F37E3211}" destId="{D6BE2F6F-C2C4-463F-80B5-7368EC30FDFB}" srcOrd="0" destOrd="0" presId="urn:microsoft.com/office/officeart/2005/8/layout/cycle1"/>
    <dgm:cxn modelId="{56318F29-434D-4E64-B7B8-2A0FB96B41F2}" type="presOf" srcId="{879565C5-09AF-4647-8682-5D4A00C67BC0}" destId="{7F94CD22-115D-4BD5-BA92-354BBB931821}" srcOrd="0" destOrd="0" presId="urn:microsoft.com/office/officeart/2005/8/layout/cycle1"/>
    <dgm:cxn modelId="{118B7B37-B88D-49E8-B9CB-3B16517B8F14}" type="presParOf" srcId="{02549EE4-5F3D-48CE-B5FB-45C809E533D5}" destId="{3C7334B2-8031-4B31-BFEF-7A5961FED718}" srcOrd="0" destOrd="0" presId="urn:microsoft.com/office/officeart/2005/8/layout/cycle1"/>
    <dgm:cxn modelId="{029D70D9-FDCA-42DC-B999-2472EC269944}" type="presParOf" srcId="{02549EE4-5F3D-48CE-B5FB-45C809E533D5}" destId="{7F94CD22-115D-4BD5-BA92-354BBB931821}" srcOrd="1" destOrd="0" presId="urn:microsoft.com/office/officeart/2005/8/layout/cycle1"/>
    <dgm:cxn modelId="{5D3E58EE-250E-4B8D-8A62-9A468DD0B9CB}" type="presParOf" srcId="{02549EE4-5F3D-48CE-B5FB-45C809E533D5}" destId="{CA8FF101-EA25-4831-A3B3-124C64033F02}" srcOrd="2" destOrd="0" presId="urn:microsoft.com/office/officeart/2005/8/layout/cycle1"/>
    <dgm:cxn modelId="{EC5FED89-3688-4791-AC75-43689BF65CA4}" type="presParOf" srcId="{02549EE4-5F3D-48CE-B5FB-45C809E533D5}" destId="{3029B067-4505-49FA-9396-2823B2FC7821}" srcOrd="3" destOrd="0" presId="urn:microsoft.com/office/officeart/2005/8/layout/cycle1"/>
    <dgm:cxn modelId="{AC1D73CD-D3C1-466F-ADA2-929B5F0F01FD}" type="presParOf" srcId="{02549EE4-5F3D-48CE-B5FB-45C809E533D5}" destId="{1E3BBA0B-AEFB-46CE-A4F5-7C966123FCEE}" srcOrd="4" destOrd="0" presId="urn:microsoft.com/office/officeart/2005/8/layout/cycle1"/>
    <dgm:cxn modelId="{A0D804BE-4C9D-4180-8914-F3DEE20D2BF7}" type="presParOf" srcId="{02549EE4-5F3D-48CE-B5FB-45C809E533D5}" destId="{989B221C-EC14-4321-8F8D-853F02EB7C1F}" srcOrd="5" destOrd="0" presId="urn:microsoft.com/office/officeart/2005/8/layout/cycle1"/>
    <dgm:cxn modelId="{E5F3B343-B4EF-4D07-B5A9-D223C880FB4E}" type="presParOf" srcId="{02549EE4-5F3D-48CE-B5FB-45C809E533D5}" destId="{2B54A517-3F72-4F33-A289-CBECB4E9BC83}" srcOrd="6" destOrd="0" presId="urn:microsoft.com/office/officeart/2005/8/layout/cycle1"/>
    <dgm:cxn modelId="{974EECCD-1D30-47D3-B2D4-554EB0F684C6}" type="presParOf" srcId="{02549EE4-5F3D-48CE-B5FB-45C809E533D5}" destId="{D6BE2F6F-C2C4-463F-80B5-7368EC30FDFB}" srcOrd="7" destOrd="0" presId="urn:microsoft.com/office/officeart/2005/8/layout/cycle1"/>
    <dgm:cxn modelId="{60962A64-E0FC-410D-8C36-0C803232A719}" type="presParOf" srcId="{02549EE4-5F3D-48CE-B5FB-45C809E533D5}" destId="{D5EF7F77-1B6C-44C1-890C-7383AC7F203A}" srcOrd="8" destOrd="0" presId="urn:microsoft.com/office/officeart/2005/8/layout/cycle1"/>
    <dgm:cxn modelId="{ED99B9A8-67B1-4B7D-B3BF-7BF38646AACC}" type="presParOf" srcId="{02549EE4-5F3D-48CE-B5FB-45C809E533D5}" destId="{2C52937E-28A5-4DF7-9077-2E633E442174}" srcOrd="9" destOrd="0" presId="urn:microsoft.com/office/officeart/2005/8/layout/cycle1"/>
    <dgm:cxn modelId="{3ABBAB5F-F154-4144-B2B8-86EDA2370FC0}" type="presParOf" srcId="{02549EE4-5F3D-48CE-B5FB-45C809E533D5}" destId="{A54FF5F9-3026-4196-BB1C-0DB733089F8E}" srcOrd="10" destOrd="0" presId="urn:microsoft.com/office/officeart/2005/8/layout/cycle1"/>
    <dgm:cxn modelId="{BA38719D-443C-4E28-8DE6-88BADA28107A}" type="presParOf" srcId="{02549EE4-5F3D-48CE-B5FB-45C809E533D5}" destId="{400DBBC3-0806-44FA-8AF4-1FD352C68E43}" srcOrd="11" destOrd="0" presId="urn:microsoft.com/office/officeart/2005/8/layout/cycle1"/>
    <dgm:cxn modelId="{BACCD2A3-B0BE-4CBD-B778-987C40D743AB}" type="presParOf" srcId="{02549EE4-5F3D-48CE-B5FB-45C809E533D5}" destId="{9C8F61F6-C08B-4E9D-8572-E2EA8FDA8266}" srcOrd="12" destOrd="0" presId="urn:microsoft.com/office/officeart/2005/8/layout/cycle1"/>
    <dgm:cxn modelId="{78B4ABDC-0944-44B2-A44C-2346E4D6D833}" type="presParOf" srcId="{02549EE4-5F3D-48CE-B5FB-45C809E533D5}" destId="{A9520495-23FC-47CF-9494-D3DD9755B769}" srcOrd="13" destOrd="0" presId="urn:microsoft.com/office/officeart/2005/8/layout/cycle1"/>
    <dgm:cxn modelId="{B308BC73-B986-4599-A7A5-996F8848CCDB}" type="presParOf" srcId="{02549EE4-5F3D-48CE-B5FB-45C809E533D5}" destId="{2124521C-7D62-48D6-83C9-D96BF24AFA99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4CD22-115D-4BD5-BA92-354BBB931821}">
      <dsp:nvSpPr>
        <dsp:cNvPr id="0" name=""/>
        <dsp:cNvSpPr/>
      </dsp:nvSpPr>
      <dsp:spPr>
        <a:xfrm>
          <a:off x="3960201" y="32242"/>
          <a:ext cx="1083933" cy="1083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More Data Produced</a:t>
          </a:r>
          <a:endParaRPr lang="en-US" sz="1800" kern="1200" dirty="0"/>
        </a:p>
      </dsp:txBody>
      <dsp:txXfrm>
        <a:off x="3960201" y="32242"/>
        <a:ext cx="1083933" cy="1083933"/>
      </dsp:txXfrm>
    </dsp:sp>
    <dsp:sp modelId="{CA8FF101-EA25-4831-A3B3-124C64033F02}">
      <dsp:nvSpPr>
        <dsp:cNvPr id="0" name=""/>
        <dsp:cNvSpPr/>
      </dsp:nvSpPr>
      <dsp:spPr>
        <a:xfrm>
          <a:off x="1408542" y="660"/>
          <a:ext cx="4066314" cy="4066314"/>
        </a:xfrm>
        <a:prstGeom prst="circularArrow">
          <a:avLst>
            <a:gd name="adj1" fmla="val 5198"/>
            <a:gd name="adj2" fmla="val 335756"/>
            <a:gd name="adj3" fmla="val 21293882"/>
            <a:gd name="adj4" fmla="val 19765678"/>
            <a:gd name="adj5" fmla="val 606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3BBA0B-AEFB-46CE-A4F5-7C966123FCEE}">
      <dsp:nvSpPr>
        <dsp:cNvPr id="0" name=""/>
        <dsp:cNvSpPr/>
      </dsp:nvSpPr>
      <dsp:spPr>
        <a:xfrm>
          <a:off x="4615606" y="2049372"/>
          <a:ext cx="1083933" cy="1083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More data stored</a:t>
          </a:r>
          <a:endParaRPr lang="en-US" sz="1800" kern="1200" dirty="0"/>
        </a:p>
      </dsp:txBody>
      <dsp:txXfrm>
        <a:off x="4615606" y="2049372"/>
        <a:ext cx="1083933" cy="1083933"/>
      </dsp:txXfrm>
    </dsp:sp>
    <dsp:sp modelId="{989B221C-EC14-4321-8F8D-853F02EB7C1F}">
      <dsp:nvSpPr>
        <dsp:cNvPr id="0" name=""/>
        <dsp:cNvSpPr/>
      </dsp:nvSpPr>
      <dsp:spPr>
        <a:xfrm>
          <a:off x="1408542" y="660"/>
          <a:ext cx="4066314" cy="4066314"/>
        </a:xfrm>
        <a:prstGeom prst="circularArrow">
          <a:avLst>
            <a:gd name="adj1" fmla="val 5198"/>
            <a:gd name="adj2" fmla="val 335756"/>
            <a:gd name="adj3" fmla="val 4015361"/>
            <a:gd name="adj4" fmla="val 2252823"/>
            <a:gd name="adj5" fmla="val 606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BE2F6F-C2C4-463F-80B5-7368EC30FDFB}">
      <dsp:nvSpPr>
        <dsp:cNvPr id="0" name=""/>
        <dsp:cNvSpPr/>
      </dsp:nvSpPr>
      <dsp:spPr>
        <a:xfrm>
          <a:off x="2899733" y="3296027"/>
          <a:ext cx="1083933" cy="1083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More data analyzed</a:t>
          </a:r>
          <a:endParaRPr lang="en-US" sz="1800" kern="1200" dirty="0"/>
        </a:p>
      </dsp:txBody>
      <dsp:txXfrm>
        <a:off x="2899733" y="3296027"/>
        <a:ext cx="1083933" cy="1083933"/>
      </dsp:txXfrm>
    </dsp:sp>
    <dsp:sp modelId="{D5EF7F77-1B6C-44C1-890C-7383AC7F203A}">
      <dsp:nvSpPr>
        <dsp:cNvPr id="0" name=""/>
        <dsp:cNvSpPr/>
      </dsp:nvSpPr>
      <dsp:spPr>
        <a:xfrm>
          <a:off x="1408542" y="660"/>
          <a:ext cx="4066314" cy="4066314"/>
        </a:xfrm>
        <a:prstGeom prst="circularArrow">
          <a:avLst>
            <a:gd name="adj1" fmla="val 5198"/>
            <a:gd name="adj2" fmla="val 335756"/>
            <a:gd name="adj3" fmla="val 8211421"/>
            <a:gd name="adj4" fmla="val 6448883"/>
            <a:gd name="adj5" fmla="val 606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FF5F9-3026-4196-BB1C-0DB733089F8E}">
      <dsp:nvSpPr>
        <dsp:cNvPr id="0" name=""/>
        <dsp:cNvSpPr/>
      </dsp:nvSpPr>
      <dsp:spPr>
        <a:xfrm>
          <a:off x="1183859" y="2049372"/>
          <a:ext cx="1083933" cy="1083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Better Predictions</a:t>
          </a:r>
          <a:endParaRPr lang="en-US" sz="1800" kern="1200" dirty="0"/>
        </a:p>
      </dsp:txBody>
      <dsp:txXfrm>
        <a:off x="1183859" y="2049372"/>
        <a:ext cx="1083933" cy="1083933"/>
      </dsp:txXfrm>
    </dsp:sp>
    <dsp:sp modelId="{400DBBC3-0806-44FA-8AF4-1FD352C68E43}">
      <dsp:nvSpPr>
        <dsp:cNvPr id="0" name=""/>
        <dsp:cNvSpPr/>
      </dsp:nvSpPr>
      <dsp:spPr>
        <a:xfrm>
          <a:off x="1408542" y="660"/>
          <a:ext cx="4066314" cy="4066314"/>
        </a:xfrm>
        <a:prstGeom prst="circularArrow">
          <a:avLst>
            <a:gd name="adj1" fmla="val 5198"/>
            <a:gd name="adj2" fmla="val 335756"/>
            <a:gd name="adj3" fmla="val 12298566"/>
            <a:gd name="adj4" fmla="val 10770362"/>
            <a:gd name="adj5" fmla="val 606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20495-23FC-47CF-9494-D3DD9755B769}">
      <dsp:nvSpPr>
        <dsp:cNvPr id="0" name=""/>
        <dsp:cNvSpPr/>
      </dsp:nvSpPr>
      <dsp:spPr>
        <a:xfrm>
          <a:off x="1408986" y="32242"/>
          <a:ext cx="1944490" cy="108393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Steady growth of analysis</a:t>
          </a:r>
          <a:endParaRPr lang="en-US" sz="1800" kern="1200" dirty="0"/>
        </a:p>
      </dsp:txBody>
      <dsp:txXfrm>
        <a:off x="1408986" y="32242"/>
        <a:ext cx="1944490" cy="1083933"/>
      </dsp:txXfrm>
    </dsp:sp>
    <dsp:sp modelId="{2124521C-7D62-48D6-83C9-D96BF24AFA99}">
      <dsp:nvSpPr>
        <dsp:cNvPr id="0" name=""/>
        <dsp:cNvSpPr/>
      </dsp:nvSpPr>
      <dsp:spPr>
        <a:xfrm>
          <a:off x="1408542" y="660"/>
          <a:ext cx="4066314" cy="4066314"/>
        </a:xfrm>
        <a:prstGeom prst="circularArrow">
          <a:avLst>
            <a:gd name="adj1" fmla="val 5198"/>
            <a:gd name="adj2" fmla="val 335756"/>
            <a:gd name="adj3" fmla="val 16866348"/>
            <a:gd name="adj4" fmla="val 16031830"/>
            <a:gd name="adj5" fmla="val 606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pPr/>
              <a:t>8/21/2023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Big Data Analytics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15001" y="6400800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Content adapted from Big Data Analytics by Seema </a:t>
            </a:r>
            <a:r>
              <a:rPr lang="en-US" dirty="0" err="1" smtClean="0"/>
              <a:t>Aacharya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 </a:t>
            </a:r>
            <a:r>
              <a:rPr lang="en-US" dirty="0" smtClean="0"/>
              <a:t>Technologies for Big Data Analytics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Analytics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endParaRPr lang="en-US" sz="1900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Defined</a:t>
            </a:r>
            <a:endParaRPr lang="en-US" dirty="0"/>
          </a:p>
        </p:txBody>
      </p:sp>
      <p:sp>
        <p:nvSpPr>
          <p:cNvPr id="6" name="Explosion 2 5"/>
          <p:cNvSpPr/>
          <p:nvPr/>
        </p:nvSpPr>
        <p:spPr>
          <a:xfrm>
            <a:off x="3962400" y="2590800"/>
            <a:ext cx="4343400" cy="1905000"/>
          </a:xfrm>
          <a:prstGeom prst="irregularSeal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BIG Data Analytics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609600" y="1905000"/>
            <a:ext cx="3657600" cy="9144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Working with datasets with huge volume and variety beyond storage and processing capability of RDBMS 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056169" y="3292805"/>
            <a:ext cx="2502761" cy="85014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Uses Principle Of Locality to move code near to Data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820261" y="4829709"/>
            <a:ext cx="2667116" cy="87032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IT’s collaboration with business users and Data Scientists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4842475" y="1295400"/>
            <a:ext cx="2278813" cy="609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Better , Faster decision in real time</a:t>
            </a:r>
            <a:endParaRPr 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216288" y="5181599"/>
            <a:ext cx="2175111" cy="97631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Support for both online and offline processing of data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8323228" y="1905000"/>
            <a:ext cx="2942649" cy="8382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Richer, faster insights into customers, partners and business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9112739" y="3264658"/>
            <a:ext cx="1905000" cy="609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Competitive Advantage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8117014" y="4574204"/>
            <a:ext cx="1905000" cy="6096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Technology enabled Analytics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5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!Big </a:t>
            </a:r>
            <a:r>
              <a:rPr lang="en-US" dirty="0"/>
              <a:t>Data </a:t>
            </a:r>
            <a:r>
              <a:rPr lang="en-US" dirty="0" smtClean="0"/>
              <a:t>Analytics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xplosion 2 4"/>
          <p:cNvSpPr/>
          <p:nvPr/>
        </p:nvSpPr>
        <p:spPr>
          <a:xfrm>
            <a:off x="3962400" y="2590800"/>
            <a:ext cx="4343400" cy="1905000"/>
          </a:xfrm>
          <a:prstGeom prst="irregularSeal2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BIG Data Analytics is not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232263" y="2060812"/>
            <a:ext cx="3274894" cy="113958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‘One size fit all!’ solution based on RDBMS with shared disk and memory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682087" y="3801471"/>
            <a:ext cx="2286000" cy="10287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Only meant for big data companies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982001" y="1772777"/>
            <a:ext cx="2286000" cy="6096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Only Volume Game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8256895" y="2286000"/>
            <a:ext cx="2286000" cy="914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Just bothered about Technology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8256895" y="3750291"/>
            <a:ext cx="2286000" cy="95393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Meant to </a:t>
            </a:r>
            <a:r>
              <a:rPr lang="en-US" smtClean="0"/>
              <a:t>replace RDBMS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5181600" y="4914900"/>
            <a:ext cx="2286000" cy="8763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Meant to replace Data warehouse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6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US" dirty="0" smtClean="0"/>
              <a:t>Data is growing at 40% compound annual rate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Reaching 45 ZB by 2020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 2010, 1.2 trillion Gigabytes data generated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In 2012, reached to 2.4 trillion Gigabytes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>
                <a:solidFill>
                  <a:srgbClr val="FF0000"/>
                </a:solidFill>
              </a:rPr>
              <a:t>Volume of world wide data expected to double every 1.2 years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Every day 2.5 quintillion bytes of data is created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90% of todays data is generated in last few years only!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Walmart processes one million customer transaction per hour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500 million “tweets” are posted by users every day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2.7 billion “likes” and comments by Facebooks users per day</a:t>
            </a:r>
          </a:p>
          <a:p>
            <a:r>
              <a:rPr lang="en-US" dirty="0" smtClean="0"/>
              <a:t>Cost of storage has hugely dropped</a:t>
            </a:r>
          </a:p>
          <a:p>
            <a:r>
              <a:rPr lang="en-US" dirty="0" smtClean="0"/>
              <a:t>Large number of user friendly analytics tools available for data processing</a:t>
            </a:r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 there is sudden hype?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63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big data entails?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2603935606"/>
              </p:ext>
            </p:extLst>
          </p:nvPr>
        </p:nvGraphicFramePr>
        <p:xfrm>
          <a:off x="2209800" y="1600201"/>
          <a:ext cx="6883400" cy="4381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876800" y="34290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Big Data Cycle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57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preventing usage of Big Data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r>
              <a:rPr lang="en-US" dirty="0" smtClean="0"/>
              <a:t>Obtaining executive sponsorship for investments in big data and its related activities</a:t>
            </a:r>
          </a:p>
          <a:p>
            <a:r>
              <a:rPr lang="en-US" dirty="0" smtClean="0"/>
              <a:t>Getting business units to share data / information across organizational silos</a:t>
            </a:r>
          </a:p>
          <a:p>
            <a:r>
              <a:rPr lang="en-US" dirty="0" smtClean="0"/>
              <a:t>Finding right skills (Business Analysts/Data Scientists and Data Engineers) that can manage large amount of variety of data and create insights from it</a:t>
            </a:r>
          </a:p>
          <a:p>
            <a:r>
              <a:rPr lang="en-US" dirty="0" smtClean="0"/>
              <a:t>Determining approach to scale rapidly and elastically , address storage and processing of large volume, velocity and variety of Big data</a:t>
            </a:r>
          </a:p>
          <a:p>
            <a:r>
              <a:rPr lang="en-US" dirty="0" smtClean="0"/>
              <a:t>Deciding whether to use structured or unstructured, internal or external data to make business decisions</a:t>
            </a:r>
          </a:p>
          <a:p>
            <a:r>
              <a:rPr lang="en-US" dirty="0" smtClean="0"/>
              <a:t>Choosing optimal way to report findings and analysis of big data</a:t>
            </a:r>
          </a:p>
          <a:p>
            <a:r>
              <a:rPr lang="en-US" dirty="0" smtClean="0"/>
              <a:t>Determining what to do with the insights created from big data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For the organizations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527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challenges facing with Big Data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/>
          <a:lstStyle/>
          <a:p>
            <a:r>
              <a:rPr lang="en-US" dirty="0" smtClean="0"/>
              <a:t>Scale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Need is to have storage that can best withstand the onslaught of large volume, velocity and variety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Should scale vertically or horizontally?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RDBMS or NoSQL?</a:t>
            </a:r>
          </a:p>
          <a:p>
            <a:endParaRPr lang="en-US" dirty="0"/>
          </a:p>
          <a:p>
            <a:r>
              <a:rPr lang="en-US" dirty="0" smtClean="0"/>
              <a:t>Security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Most of recent NoSQL big data platforms have poor security mechanisms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Lack of authentication and authorization techniques while safeguarding big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Big Data contains private data like credit card details, personal information, and other sensitive data , so security can not be taken lightly!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71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challenges facing with Big </a:t>
            </a:r>
            <a:r>
              <a:rPr lang="en-US" dirty="0" smtClean="0"/>
              <a:t>Data 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 smtClean="0"/>
              <a:t>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Right schemas have no place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Technology should fit our big data ,not other way around!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Need is to have dynamic schema, static / fixed schemas are gone</a:t>
            </a:r>
          </a:p>
          <a:p>
            <a:endParaRPr lang="en-US" dirty="0"/>
          </a:p>
          <a:p>
            <a:r>
              <a:rPr lang="en-US" dirty="0" smtClean="0"/>
              <a:t>Continuous availability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Needs 24 * 7 * 365 support as data is continuously getting generated and needs to be processed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 smtClean="0"/>
              <a:t>Almost all RDBMS , NoSQL big data platforms has some sort of downtime</a:t>
            </a:r>
          </a:p>
          <a:p>
            <a:pPr marL="457200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59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challenges facing with Big </a:t>
            </a:r>
            <a:r>
              <a:rPr lang="en-US" dirty="0" smtClean="0"/>
              <a:t>Data 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505199"/>
          </a:xfrm>
        </p:spPr>
        <p:txBody>
          <a:bodyPr>
            <a:normAutofit/>
          </a:bodyPr>
          <a:lstStyle/>
          <a:p>
            <a:r>
              <a:rPr lang="en-US" dirty="0" smtClean="0"/>
              <a:t>Consistency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Should one go for consistency or eventual consistency?</a:t>
            </a:r>
          </a:p>
          <a:p>
            <a:endParaRPr lang="en-US" dirty="0"/>
          </a:p>
          <a:p>
            <a:r>
              <a:rPr lang="en-US" dirty="0" smtClean="0"/>
              <a:t>Partition Tolerant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How to build partition tolerant systems that can take care of both hardware and software failures?</a:t>
            </a:r>
          </a:p>
          <a:p>
            <a:endParaRPr lang="en-US" dirty="0" smtClean="0"/>
          </a:p>
          <a:p>
            <a:r>
              <a:rPr lang="en-US" dirty="0" smtClean="0"/>
              <a:t>Data quality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How to maintain data quality – data accuracy, completeness, timeliness etc.?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Do we have appropriate metadata in place?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541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3485</TotalTime>
  <Words>624</Words>
  <Application>Microsoft Office PowerPoint</Application>
  <PresentationFormat>Widescreen</PresentationFormat>
  <Paragraphs>88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Big Data Analytics</vt:lpstr>
      <vt:lpstr>Big Data Analytics</vt:lpstr>
      <vt:lpstr>!Big Data Analytics</vt:lpstr>
      <vt:lpstr>Hype?</vt:lpstr>
      <vt:lpstr>What big data entails?</vt:lpstr>
      <vt:lpstr>Challenges preventing usage of Big Data</vt:lpstr>
      <vt:lpstr>Top challenges facing with Big Data</vt:lpstr>
      <vt:lpstr>Top challenges facing with Big Data (2)</vt:lpstr>
      <vt:lpstr>Top challenges facing with Big Data 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285</cp:revision>
  <dcterms:created xsi:type="dcterms:W3CDTF">2018-10-16T06:13:57Z</dcterms:created>
  <dcterms:modified xsi:type="dcterms:W3CDTF">2023-08-21T09:05:30Z</dcterms:modified>
</cp:coreProperties>
</file>

<file path=docProps/thumbnail.jpeg>
</file>